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B44FEB4-31EF-4BA2-A936-F8CD865F117E}">
  <a:tblStyle styleId="{2B44FEB4-31EF-4BA2-A936-F8CD865F11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4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3.xml"/><Relationship Id="rId43" Type="http://schemas.openxmlformats.org/officeDocument/2006/relationships/font" Target="fonts/Roboto-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064ec07f9_2_5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8064ec07f9_2_5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064ec07f9_2_19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064ec07f9_2_19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064ec07f9_2_2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8064ec07f9_2_2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64ec07f9_2_2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8064ec07f9_2_2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064ec07f9_2_233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8064ec07f9_2_23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RGB space between 2 pixels (kmeans only use this param that too on each pixel)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x-y space 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2 pixels (addition param in slic)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to avoid centering a superpixel on an edge and to reduce the chance of seeding a superpixel with a noisy pixel.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064ec07f9_2_239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8064ec07f9_2_23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RGB space between 2 pixels (kmeans only use this param that too on each pixel)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x-y space 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2 pixels (addition param in slic)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to avoid centering a superpixel on an edge and to reduce the chance of seeding a superpixel with a noisy pixel.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064ec07f9_2_245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8064ec07f9_2_24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RGB space between 2 pixels (kmeans only use this param that too on each pixel)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latin typeface="Arial"/>
                <a:ea typeface="Arial"/>
                <a:cs typeface="Arial"/>
                <a:sym typeface="Arial"/>
              </a:rPr>
              <a:t>Distance in x-y space </a:t>
            </a: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2 pixels (addition param in slic)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-2980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AutoNum type="arabicPeriod"/>
            </a:pPr>
            <a:r>
              <a:rPr b="0" lang="en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done to avoid centering a superpixel on an edge and to reduce the chance of seeding a superpixel with a noisy pixel.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064ec07f9_2_2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8064ec07f9_2_2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064ec07f9_2_26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8064ec07f9_2_26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064ec07f9_2_27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8064ec07f9_2_27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064ec07f9_2_28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8064ec07f9_2_28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64ec07f9_2_1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8064ec07f9_2_1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064ec07f9_2_30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8064ec07f9_2_30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064ec07f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064ec07f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064ec07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064ec07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064ec07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064ec07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064ec07f9_2_3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8064ec07f9_2_3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064ec07f9_2_3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8064ec07f9_2_32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064ec07f9_2_3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8064ec07f9_2_3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064ec07f9_2_3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8064ec07f9_2_3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064ec07f9_2_3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8064ec07f9_2_34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064ec07f9_2_3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8064ec07f9_2_35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4ec07f9_2_1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8064ec07f9_2_1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064ec07f9_2_36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8064ec07f9_2_36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064ec07f9_2_37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8064ec07f9_2_37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064ec07f9_2_38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8064ec07f9_2_38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64ec07f9_2_123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8064ec07f9_2_12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one needs to compute a property that stays approximately constant for an object, then superpixel representation is more efficient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exhaustive examining of all rectangular patches [10], an alternative is to examine only superpixels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64ec07f9_2_1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8064ec07f9_2_13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4ec07f9_2_14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8064ec07f9_2_14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064ec07f9_2_1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8064ec07f9_2_14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064ec07f9_2_16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064ec07f9_2_16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064ec07f9_2_18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8064ec07f9_2_18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0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Relationship Id="rId4" Type="http://schemas.openxmlformats.org/officeDocument/2006/relationships/image" Target="../media/image23.jpg"/><Relationship Id="rId5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28.gif"/><Relationship Id="rId5" Type="http://schemas.openxmlformats.org/officeDocument/2006/relationships/image" Target="../media/image25.jpg"/><Relationship Id="rId6" Type="http://schemas.openxmlformats.org/officeDocument/2006/relationships/image" Target="../media/image36.jpg"/><Relationship Id="rId7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28.gif"/><Relationship Id="rId5" Type="http://schemas.openxmlformats.org/officeDocument/2006/relationships/image" Target="../media/image23.jpg"/><Relationship Id="rId6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jp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/>
        </p:nvSpPr>
        <p:spPr>
          <a:xfrm>
            <a:off x="311760" y="602640"/>
            <a:ext cx="8831880" cy="27032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r>
              <a:rPr b="0" i="0" lang="en" sz="3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DIP Paper Presentation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r>
              <a:rPr b="0" i="0" lang="en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Superpixels Compared</a:t>
            </a:r>
            <a:br>
              <a:rPr b="0" i="0" lang="en" sz="1800" u="none" cap="none" strike="noStrike"/>
            </a:br>
            <a:r>
              <a:rPr b="0" i="0" lang="en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State-of-the-Art Superpixel Methods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Radhakrishna Achanta,  Member, IEEE, Appu Shaji, Kevin Smith, Member, IEEE, Aurelien Lucchi, Pascal Fua, Fellow IEEE,</a:t>
            </a:r>
            <a:br>
              <a:rPr b="0" i="0" lang="en" sz="1800" u="none" cap="none" strike="noStrike"/>
            </a:b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Sabine Süsstrunk, Senior Member, IEEE</a:t>
            </a: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br>
              <a:rPr b="0" i="0" lang="en" sz="1800" u="none" cap="none" strike="noStrike"/>
            </a:b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IEEE TRANSACTIONS ON PATTERN ANALYSIS AND MACHINE INTELLIGENCE, VOL. 34, NO. 11, NOVEMBER 2012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9"/>
          <p:cNvSpPr txBox="1"/>
          <p:nvPr/>
        </p:nvSpPr>
        <p:spPr>
          <a:xfrm>
            <a:off x="311760" y="3456000"/>
            <a:ext cx="8520120" cy="157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Presented By-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Deeksha Aggarwal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MS2019006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/>
        </p:nvSpPr>
        <p:spPr>
          <a:xfrm>
            <a:off x="311760" y="-88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</a:rPr>
              <a:t>Implementation of existing superpixel pixel algorithms</a:t>
            </a:r>
            <a:br>
              <a:rPr lang="en" sz="2500">
                <a:solidFill>
                  <a:srgbClr val="FFFFFF"/>
                </a:solidFill>
              </a:rPr>
            </a:br>
            <a:endParaRPr b="0" sz="3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8"/>
          <p:cNvSpPr txBox="1"/>
          <p:nvPr/>
        </p:nvSpPr>
        <p:spPr>
          <a:xfrm>
            <a:off x="91080" y="454320"/>
            <a:ext cx="8932320" cy="4597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 rotWithShape="1">
          <a:blip r:embed="rId3">
            <a:alphaModFix/>
          </a:blip>
          <a:srcRect b="3479" l="0" r="0" t="-3479"/>
          <a:stretch/>
        </p:blipFill>
        <p:spPr>
          <a:xfrm>
            <a:off x="7561800" y="454320"/>
            <a:ext cx="1461960" cy="213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920" y="514800"/>
            <a:ext cx="1381320" cy="2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3160" y="514800"/>
            <a:ext cx="1461960" cy="20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/>
          <p:nvPr/>
        </p:nvSpPr>
        <p:spPr>
          <a:xfrm>
            <a:off x="412920" y="265104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8"/>
          <p:cNvSpPr/>
          <p:nvPr/>
        </p:nvSpPr>
        <p:spPr>
          <a:xfrm>
            <a:off x="2165400" y="2651040"/>
            <a:ext cx="1381320" cy="572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8"/>
          <p:cNvSpPr/>
          <p:nvPr/>
        </p:nvSpPr>
        <p:spPr>
          <a:xfrm>
            <a:off x="3994200" y="2651040"/>
            <a:ext cx="1381320" cy="572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Watershed Algorithm	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8"/>
          <p:cNvSpPr/>
          <p:nvPr/>
        </p:nvSpPr>
        <p:spPr>
          <a:xfrm>
            <a:off x="5823000" y="265104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Quick Shift	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8"/>
          <p:cNvSpPr/>
          <p:nvPr/>
        </p:nvSpPr>
        <p:spPr>
          <a:xfrm>
            <a:off x="7575480" y="265104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8" name="Google Shape;268;p48"/>
          <p:cNvGraphicFramePr/>
          <p:nvPr/>
        </p:nvGraphicFramePr>
        <p:xfrm>
          <a:off x="177840" y="3551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{2B44FEB4-31EF-4BA2-A936-F8CD865F117E}</a:tableStyleId>
              </a:tblPr>
              <a:tblGrid>
                <a:gridCol w="1769050"/>
                <a:gridCol w="1769050"/>
                <a:gridCol w="1769050"/>
                <a:gridCol w="1769050"/>
                <a:gridCol w="1769750"/>
              </a:tblGrid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 of superpixels control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Compactness Factor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9" name="Google Shape;26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6280" y="532080"/>
            <a:ext cx="1381320" cy="207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 rotWithShape="1">
          <a:blip r:embed="rId7">
            <a:alphaModFix/>
          </a:blip>
          <a:srcRect b="11130" l="37996" r="35643" t="11500"/>
          <a:stretch/>
        </p:blipFill>
        <p:spPr>
          <a:xfrm>
            <a:off x="3956760" y="514800"/>
            <a:ext cx="1461960" cy="20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/>
        </p:nvSpPr>
        <p:spPr>
          <a:xfrm>
            <a:off x="311760" y="1324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Properties of a Good SuperPixel?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0" y="781200"/>
            <a:ext cx="9075600" cy="428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Faster formation.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Memory efficient.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Exhibits boundary adherence.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Should offer control over the amount of superpixels and its compactness.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Should Captures global aspects of the image.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 accuracy and speed.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2693520" y="3014280"/>
            <a:ext cx="3058560" cy="187128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SLIC has All these properties!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/>
          <p:nvPr/>
        </p:nvSpPr>
        <p:spPr>
          <a:xfrm>
            <a:off x="608040" y="501120"/>
            <a:ext cx="8031600" cy="419292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Work: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Linear Iterative Clustering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(SLIC)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1"/>
          <p:cNvSpPr txBox="1"/>
          <p:nvPr/>
        </p:nvSpPr>
        <p:spPr>
          <a:xfrm>
            <a:off x="311760" y="851040"/>
            <a:ext cx="8520120" cy="417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640" y="1320840"/>
            <a:ext cx="7845480" cy="318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311760" y="851040"/>
            <a:ext cx="8520120" cy="417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60" y="749160"/>
            <a:ext cx="7612560" cy="43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2"/>
          <p:cNvPicPr preferRelativeResize="0"/>
          <p:nvPr/>
        </p:nvPicPr>
        <p:blipFill rotWithShape="1">
          <a:blip r:embed="rId4">
            <a:alphaModFix/>
          </a:blip>
          <a:srcRect b="0" l="49990" r="2759" t="9608"/>
          <a:stretch/>
        </p:blipFill>
        <p:spPr>
          <a:xfrm>
            <a:off x="5945930" y="3063980"/>
            <a:ext cx="2336040" cy="1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Distance Metric: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3"/>
          <p:cNvSpPr txBox="1"/>
          <p:nvPr/>
        </p:nvSpPr>
        <p:spPr>
          <a:xfrm>
            <a:off x="311760" y="851040"/>
            <a:ext cx="8520120" cy="417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 rotWithShape="1">
          <a:blip r:embed="rId3">
            <a:alphaModFix/>
          </a:blip>
          <a:srcRect b="39835" l="1804" r="0" t="0"/>
          <a:stretch/>
        </p:blipFill>
        <p:spPr>
          <a:xfrm>
            <a:off x="406440" y="1003320"/>
            <a:ext cx="3544560" cy="99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80" y="2926080"/>
            <a:ext cx="1895040" cy="86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/>
          <p:nvPr/>
        </p:nvSpPr>
        <p:spPr>
          <a:xfrm>
            <a:off x="4179960" y="1081800"/>
            <a:ext cx="4495320" cy="1178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combine the two distances into a single measure, it is necessary to </a:t>
            </a:r>
            <a:r>
              <a:rPr b="1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normalize color proximity and spatial proximity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their respective maximum distances within a cluster, N</a:t>
            </a:r>
            <a:r>
              <a:rPr b="0" baseline="-2500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N</a:t>
            </a:r>
            <a:r>
              <a:rPr b="0" baseline="-2500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3"/>
          <p:cNvSpPr/>
          <p:nvPr/>
        </p:nvSpPr>
        <p:spPr>
          <a:xfrm>
            <a:off x="4394160" y="3098880"/>
            <a:ext cx="3974760" cy="1178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b="0" baseline="-2500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S = </a:t>
            </a: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√N/k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b="0" baseline="-2500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m  , [1, 40] compactness parameter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3"/>
          <p:cNvPicPr preferRelativeResize="0"/>
          <p:nvPr/>
        </p:nvPicPr>
        <p:blipFill rotWithShape="1">
          <a:blip r:embed="rId3">
            <a:alphaModFix/>
          </a:blip>
          <a:srcRect b="0" l="0" r="0" t="58601"/>
          <a:stretch/>
        </p:blipFill>
        <p:spPr>
          <a:xfrm>
            <a:off x="406440" y="1974960"/>
            <a:ext cx="3609720" cy="68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520" y="3879720"/>
            <a:ext cx="2047680" cy="91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/>
        </p:nvSpPr>
        <p:spPr>
          <a:xfrm>
            <a:off x="311760" y="1407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</a:rPr>
              <a:t>Parameters of SLIC ALgorithm:</a:t>
            </a:r>
            <a:endParaRPr b="1" sz="1800" strike="noStrike">
              <a:solidFill>
                <a:srgbClr val="000000"/>
              </a:solidFill>
            </a:endParaRPr>
          </a:p>
        </p:txBody>
      </p:sp>
      <p:sp>
        <p:nvSpPr>
          <p:cNvPr id="315" name="Google Shape;315;p54"/>
          <p:cNvSpPr txBox="1"/>
          <p:nvPr/>
        </p:nvSpPr>
        <p:spPr>
          <a:xfrm>
            <a:off x="60840" y="713520"/>
            <a:ext cx="9008280" cy="42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0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1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Number of Labels in the segmented output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0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1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 or compactness factor.</a:t>
            </a:r>
            <a:r>
              <a:rPr b="0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balances color and space proximity. Higher values give more weight to space proximity, making superpixel shapes more square/cubic.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0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AutoNum type="arabicPeriod"/>
            </a:pPr>
            <a:r>
              <a:rPr b="1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Threshold:</a:t>
            </a:r>
            <a:r>
              <a:rPr b="0" lang="en" sz="1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Maximum number of iterations to loop.</a:t>
            </a:r>
            <a:endParaRPr b="0" sz="1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Once each pixel has been associated to the nearest cluster center, the L 2 norm is used to compute a residual error E between the new cluster center locations and previous cluster center locations. The assignment and update steps can be repeated iteratively until the error converges.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16" name="Google Shape;316;p54"/>
          <p:cNvSpPr txBox="1"/>
          <p:nvPr/>
        </p:nvSpPr>
        <p:spPr>
          <a:xfrm>
            <a:off x="93410" y="2070325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strike="noStrike">
                <a:solidFill>
                  <a:srgbClr val="FFFFFF"/>
                </a:solidFill>
              </a:rPr>
              <a:t>Error Measure or stopping Criteria:</a:t>
            </a:r>
            <a:endParaRPr b="1" sz="1800" strike="noStrike">
              <a:solidFill>
                <a:srgbClr val="000000"/>
              </a:solidFill>
            </a:endParaRPr>
          </a:p>
        </p:txBody>
      </p:sp>
      <p:pic>
        <p:nvPicPr>
          <p:cNvPr id="317" name="Google Shape;31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2577" y="3415998"/>
            <a:ext cx="1596825" cy="15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/>
          <p:nvPr/>
        </p:nvSpPr>
        <p:spPr>
          <a:xfrm>
            <a:off x="311760" y="12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Inferences: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5"/>
          <p:cNvSpPr txBox="1"/>
          <p:nvPr/>
        </p:nvSpPr>
        <p:spPr>
          <a:xfrm>
            <a:off x="311760" y="699120"/>
            <a:ext cx="8520120" cy="426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b="0" lang="en" sz="1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SLIC the local regions with similar color and texture distributions are part of the same superpixel group.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3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b="0" lang="en" sz="1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Both Spatial and color proximity are taken into account while assigning the labels to each pixel. This can be controlled by compactness parameter.</a:t>
            </a:r>
            <a:endParaRPr b="0" sz="1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6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b="0" lang="en" sz="1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do not compute distances between each  pixel but this calculation of distance is limited to a window of 2S where S is √N/k.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Point number 2 and 3 are not present in kmeans if we compare the SLIC algorithm with kmeans clustering algorithm.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4" name="Google Shape;3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035" y="3439035"/>
            <a:ext cx="3079799" cy="1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/>
        </p:nvSpPr>
        <p:spPr>
          <a:xfrm>
            <a:off x="311760" y="-74880"/>
            <a:ext cx="883188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Results</a:t>
            </a: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800">
                <a:solidFill>
                  <a:srgbClr val="FFFFFF"/>
                </a:solidFill>
              </a:rPr>
              <a:t>SLIC</a:t>
            </a: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(Tuning No. of Labels (K))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6"/>
          <p:cNvSpPr txBox="1"/>
          <p:nvPr/>
        </p:nvSpPr>
        <p:spPr>
          <a:xfrm>
            <a:off x="0" y="640080"/>
            <a:ext cx="9023040" cy="450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00" y="515160"/>
            <a:ext cx="1803240" cy="270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/>
          <p:nvPr/>
        </p:nvSpPr>
        <p:spPr>
          <a:xfrm>
            <a:off x="486000" y="333684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6"/>
          <p:cNvSpPr/>
          <p:nvPr/>
        </p:nvSpPr>
        <p:spPr>
          <a:xfrm>
            <a:off x="2476080" y="3336840"/>
            <a:ext cx="1803240" cy="15775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K=64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segmentation. Unable to capture intensity change in small regions..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/>
          <p:nvPr/>
        </p:nvSpPr>
        <p:spPr>
          <a:xfrm>
            <a:off x="4797000" y="3336840"/>
            <a:ext cx="1685520" cy="15775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K=256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Good Segmentation. Able to capture intensity change in small regions.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6"/>
          <p:cNvSpPr/>
          <p:nvPr/>
        </p:nvSpPr>
        <p:spPr>
          <a:xfrm>
            <a:off x="6999840" y="3336840"/>
            <a:ext cx="1803240" cy="121356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k=1024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Oversegmentation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680" y="556560"/>
            <a:ext cx="1803240" cy="270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9840" y="495000"/>
            <a:ext cx="1803240" cy="270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8120" y="546840"/>
            <a:ext cx="1803240" cy="270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311760" y="-74880"/>
            <a:ext cx="883188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Results: SLIC </a:t>
            </a:r>
            <a:r>
              <a:rPr b="0" lang="en" sz="2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(Tuning Compactness (m)), K=256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0" y="640080"/>
            <a:ext cx="9023040" cy="450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880" y="442800"/>
            <a:ext cx="1800720" cy="269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/>
          <p:nvPr/>
        </p:nvSpPr>
        <p:spPr>
          <a:xfrm>
            <a:off x="561960" y="326052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7"/>
          <p:cNvSpPr/>
          <p:nvPr/>
        </p:nvSpPr>
        <p:spPr>
          <a:xfrm>
            <a:off x="2543400" y="3184560"/>
            <a:ext cx="1800720" cy="1396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m=5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Irregular in shape. More importance is given to color proximity.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7"/>
          <p:cNvSpPr/>
          <p:nvPr/>
        </p:nvSpPr>
        <p:spPr>
          <a:xfrm>
            <a:off x="4747680" y="3260520"/>
            <a:ext cx="1800720" cy="1396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m=10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Combination of both irregular and regular superpixels.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7"/>
          <p:cNvSpPr/>
          <p:nvPr/>
        </p:nvSpPr>
        <p:spPr>
          <a:xfrm>
            <a:off x="7026480" y="3260520"/>
            <a:ext cx="2117520" cy="1396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m=20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Superpixels are more compact/rectangular and more importance is given to space proximity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680" y="484200"/>
            <a:ext cx="1800720" cy="269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3400" y="442800"/>
            <a:ext cx="1800720" cy="269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6480" y="484200"/>
            <a:ext cx="1800720" cy="26985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/>
          <p:nvPr/>
        </p:nvSpPr>
        <p:spPr>
          <a:xfrm>
            <a:off x="2543400" y="4657320"/>
            <a:ext cx="6130440" cy="40968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Boundary Adhrence Increases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7"/>
          <p:cNvSpPr txBox="1"/>
          <p:nvPr/>
        </p:nvSpPr>
        <p:spPr>
          <a:xfrm>
            <a:off x="635275" y="4527125"/>
            <a:ext cx="1878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Color proximity &gt; spatial proximity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/>
        </p:nvSpPr>
        <p:spPr>
          <a:xfrm>
            <a:off x="137520" y="1238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0"/>
          <p:cNvSpPr txBox="1"/>
          <p:nvPr/>
        </p:nvSpPr>
        <p:spPr>
          <a:xfrm>
            <a:off x="0" y="816840"/>
            <a:ext cx="8658000" cy="420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 of the paper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superpixels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Superpixel Methods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 of Existing Superpixel Methods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Properties of Good Superpixel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Algorithm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Observation of SLIC segmentation by tuning its parameters.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Comparison of SLIC with state of the art superpixel methods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 and Inferences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 of the proposed work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Possible methods to overcome the limitations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Implementation of possible methods to overcome the limitations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311760" y="2750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br>
              <a:rPr lang="en" sz="1800"/>
            </a:br>
            <a:br>
              <a:rPr lang="en" sz="1800"/>
            </a:b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Segmentation Performance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 rotWithShape="1">
          <a:blip r:embed="rId3">
            <a:alphaModFix/>
          </a:blip>
          <a:srcRect b="0" l="4287" r="0" t="9485"/>
          <a:stretch/>
        </p:blipFill>
        <p:spPr>
          <a:xfrm>
            <a:off x="3148550" y="1944675"/>
            <a:ext cx="3135600" cy="26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2928600" y="4749840"/>
            <a:ext cx="3398400" cy="318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Given in the paper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/>
          <p:nvPr/>
        </p:nvSpPr>
        <p:spPr>
          <a:xfrm>
            <a:off x="61300" y="28923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9"/>
          <p:cNvSpPr/>
          <p:nvPr/>
        </p:nvSpPr>
        <p:spPr>
          <a:xfrm>
            <a:off x="158975" y="319762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9"/>
          <p:cNvSpPr/>
          <p:nvPr/>
        </p:nvSpPr>
        <p:spPr>
          <a:xfrm>
            <a:off x="243825" y="34248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 txBox="1"/>
          <p:nvPr>
            <p:ph type="title"/>
          </p:nvPr>
        </p:nvSpPr>
        <p:spPr>
          <a:xfrm>
            <a:off x="311760" y="143810"/>
            <a:ext cx="8520000" cy="57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Segmentation Performance with ML algorithm: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0" y="612325"/>
            <a:ext cx="9144000" cy="45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5" y="915097"/>
            <a:ext cx="1324302" cy="8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/>
          <p:nvPr/>
        </p:nvSpPr>
        <p:spPr>
          <a:xfrm>
            <a:off x="365200" y="35781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9"/>
          <p:cNvSpPr/>
          <p:nvPr/>
        </p:nvSpPr>
        <p:spPr>
          <a:xfrm>
            <a:off x="517600" y="37305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9"/>
          <p:cNvSpPr/>
          <p:nvPr/>
        </p:nvSpPr>
        <p:spPr>
          <a:xfrm>
            <a:off x="670000" y="38829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"/>
          <p:cNvSpPr/>
          <p:nvPr/>
        </p:nvSpPr>
        <p:spPr>
          <a:xfrm>
            <a:off x="822400" y="40353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/>
          <p:nvPr/>
        </p:nvSpPr>
        <p:spPr>
          <a:xfrm>
            <a:off x="974800" y="4187775"/>
            <a:ext cx="1377900" cy="9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77" name="Google Shape;377;p59"/>
          <p:cNvSpPr txBox="1"/>
          <p:nvPr/>
        </p:nvSpPr>
        <p:spPr>
          <a:xfrm>
            <a:off x="670000" y="342487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 Gabors </a:t>
            </a:r>
            <a:endParaRPr/>
          </a:p>
        </p:txBody>
      </p:sp>
      <p:sp>
        <p:nvSpPr>
          <p:cNvPr id="378" name="Google Shape;378;p59"/>
          <p:cNvSpPr txBox="1"/>
          <p:nvPr/>
        </p:nvSpPr>
        <p:spPr>
          <a:xfrm>
            <a:off x="822400" y="357727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lbp</a:t>
            </a:r>
            <a:r>
              <a:rPr lang="en"/>
              <a:t> </a:t>
            </a:r>
            <a:endParaRPr/>
          </a:p>
        </p:txBody>
      </p:sp>
      <p:sp>
        <p:nvSpPr>
          <p:cNvPr id="379" name="Google Shape;379;p59"/>
          <p:cNvSpPr txBox="1"/>
          <p:nvPr/>
        </p:nvSpPr>
        <p:spPr>
          <a:xfrm>
            <a:off x="974800" y="372967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</a:t>
            </a:r>
            <a:r>
              <a:rPr lang="en"/>
              <a:t> </a:t>
            </a:r>
            <a:endParaRPr/>
          </a:p>
        </p:txBody>
      </p:sp>
      <p:sp>
        <p:nvSpPr>
          <p:cNvPr id="380" name="Google Shape;380;p59"/>
          <p:cNvSpPr txBox="1"/>
          <p:nvPr/>
        </p:nvSpPr>
        <p:spPr>
          <a:xfrm>
            <a:off x="1227575" y="388252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sobel</a:t>
            </a:r>
            <a:r>
              <a:rPr lang="en"/>
              <a:t> </a:t>
            </a:r>
            <a:endParaRPr/>
          </a:p>
        </p:txBody>
      </p:sp>
      <p:sp>
        <p:nvSpPr>
          <p:cNvPr id="381" name="Google Shape;381;p59"/>
          <p:cNvSpPr txBox="1"/>
          <p:nvPr/>
        </p:nvSpPr>
        <p:spPr>
          <a:xfrm>
            <a:off x="627100" y="327202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Gaussian</a:t>
            </a:r>
            <a:r>
              <a:rPr lang="en" sz="1300"/>
              <a:t> </a:t>
            </a:r>
            <a:endParaRPr sz="1300"/>
          </a:p>
        </p:txBody>
      </p:sp>
      <p:sp>
        <p:nvSpPr>
          <p:cNvPr id="382" name="Google Shape;382;p59"/>
          <p:cNvSpPr txBox="1"/>
          <p:nvPr/>
        </p:nvSpPr>
        <p:spPr>
          <a:xfrm>
            <a:off x="419950" y="293032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YCbCr</a:t>
            </a:r>
            <a:r>
              <a:rPr lang="en"/>
              <a:t> </a:t>
            </a:r>
            <a:endParaRPr/>
          </a:p>
        </p:txBody>
      </p:sp>
      <p:sp>
        <p:nvSpPr>
          <p:cNvPr id="383" name="Google Shape;383;p59"/>
          <p:cNvSpPr txBox="1"/>
          <p:nvPr/>
        </p:nvSpPr>
        <p:spPr>
          <a:xfrm>
            <a:off x="517600" y="3119175"/>
            <a:ext cx="1268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r>
              <a:rPr lang="en"/>
              <a:t> </a:t>
            </a:r>
            <a:endParaRPr/>
          </a:p>
        </p:txBody>
      </p:sp>
      <p:cxnSp>
        <p:nvCxnSpPr>
          <p:cNvPr id="384" name="Google Shape;384;p59"/>
          <p:cNvCxnSpPr/>
          <p:nvPr/>
        </p:nvCxnSpPr>
        <p:spPr>
          <a:xfrm flipH="1" rot="10800000">
            <a:off x="2504825" y="3450400"/>
            <a:ext cx="872100" cy="3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59"/>
          <p:cNvSpPr/>
          <p:nvPr/>
        </p:nvSpPr>
        <p:spPr>
          <a:xfrm>
            <a:off x="3984675" y="2906775"/>
            <a:ext cx="1268400" cy="88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(Random Forest)</a:t>
            </a:r>
            <a:endParaRPr/>
          </a:p>
        </p:txBody>
      </p:sp>
      <p:sp>
        <p:nvSpPr>
          <p:cNvPr id="386" name="Google Shape;386;p59"/>
          <p:cNvSpPr/>
          <p:nvPr/>
        </p:nvSpPr>
        <p:spPr>
          <a:xfrm>
            <a:off x="3929925" y="4399500"/>
            <a:ext cx="1377900" cy="6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 Test Image)</a:t>
            </a:r>
            <a:endParaRPr/>
          </a:p>
        </p:txBody>
      </p:sp>
      <p:cxnSp>
        <p:nvCxnSpPr>
          <p:cNvPr id="387" name="Google Shape;387;p59"/>
          <p:cNvCxnSpPr/>
          <p:nvPr/>
        </p:nvCxnSpPr>
        <p:spPr>
          <a:xfrm flipH="1">
            <a:off x="670000" y="2182350"/>
            <a:ext cx="12600" cy="568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9"/>
          <p:cNvCxnSpPr/>
          <p:nvPr/>
        </p:nvCxnSpPr>
        <p:spPr>
          <a:xfrm flipH="1">
            <a:off x="4610425" y="2346200"/>
            <a:ext cx="16500" cy="401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9" name="Google Shape;3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895" y="652001"/>
            <a:ext cx="1889489" cy="126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59"/>
          <p:cNvCxnSpPr>
            <a:stCxn id="385" idx="2"/>
            <a:endCxn id="386" idx="0"/>
          </p:cNvCxnSpPr>
          <p:nvPr/>
        </p:nvCxnSpPr>
        <p:spPr>
          <a:xfrm>
            <a:off x="4618875" y="3790575"/>
            <a:ext cx="0" cy="6090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59"/>
          <p:cNvCxnSpPr/>
          <p:nvPr/>
        </p:nvCxnSpPr>
        <p:spPr>
          <a:xfrm>
            <a:off x="5445500" y="3424875"/>
            <a:ext cx="12321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9"/>
          <p:cNvSpPr/>
          <p:nvPr/>
        </p:nvSpPr>
        <p:spPr>
          <a:xfrm>
            <a:off x="6944875" y="2902875"/>
            <a:ext cx="2117100" cy="82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Training and </a:t>
            </a:r>
            <a:r>
              <a:rPr lang="en" sz="1100"/>
              <a:t>Validation </a:t>
            </a:r>
            <a:r>
              <a:rPr lang="en" sz="1100"/>
              <a:t>Accuracy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Feature Importance</a:t>
            </a:r>
            <a:endParaRPr sz="1100"/>
          </a:p>
        </p:txBody>
      </p:sp>
      <p:sp>
        <p:nvSpPr>
          <p:cNvPr id="393" name="Google Shape;393;p59"/>
          <p:cNvSpPr txBox="1"/>
          <p:nvPr/>
        </p:nvSpPr>
        <p:spPr>
          <a:xfrm>
            <a:off x="6169175" y="621450"/>
            <a:ext cx="28839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Aim:</a:t>
            </a:r>
            <a:r>
              <a:rPr lang="en">
                <a:solidFill>
                  <a:srgbClr val="FFFFFF"/>
                </a:solidFill>
              </a:rPr>
              <a:t> To compare the generalization of segmentation error for three input images: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Original image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Slic segmentation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Felzenszwalb</a:t>
            </a:r>
            <a:r>
              <a:rPr lang="en">
                <a:solidFill>
                  <a:srgbClr val="FFFFFF"/>
                </a:solidFill>
              </a:rPr>
              <a:t> segmentation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40313" y="1794225"/>
            <a:ext cx="16152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Input Train Image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95" name="Google Shape;395;p59"/>
          <p:cNvSpPr txBox="1"/>
          <p:nvPr/>
        </p:nvSpPr>
        <p:spPr>
          <a:xfrm>
            <a:off x="3875175" y="1947075"/>
            <a:ext cx="16152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Input Test Image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845" y="915075"/>
            <a:ext cx="1367452" cy="91259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9"/>
          <p:cNvSpPr txBox="1"/>
          <p:nvPr/>
        </p:nvSpPr>
        <p:spPr>
          <a:xfrm>
            <a:off x="1710888" y="1870663"/>
            <a:ext cx="16152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Input Labels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(mask Image)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398" name="Google Shape;398;p59"/>
          <p:cNvCxnSpPr/>
          <p:nvPr/>
        </p:nvCxnSpPr>
        <p:spPr>
          <a:xfrm>
            <a:off x="2478000" y="2389200"/>
            <a:ext cx="840900" cy="778200"/>
          </a:xfrm>
          <a:prstGeom prst="bentConnector3">
            <a:avLst>
              <a:gd fmla="val 1064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59"/>
          <p:cNvCxnSpPr/>
          <p:nvPr/>
        </p:nvCxnSpPr>
        <p:spPr>
          <a:xfrm>
            <a:off x="2504825" y="3158500"/>
            <a:ext cx="849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type="title"/>
          </p:nvPr>
        </p:nvSpPr>
        <p:spPr>
          <a:xfrm>
            <a:off x="165725" y="61678"/>
            <a:ext cx="8520000" cy="4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Comparison on Training and Validation Accuracy: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5" name="Google Shape;405;p60"/>
          <p:cNvSpPr txBox="1"/>
          <p:nvPr>
            <p:ph idx="1" type="body"/>
          </p:nvPr>
        </p:nvSpPr>
        <p:spPr>
          <a:xfrm>
            <a:off x="0" y="548425"/>
            <a:ext cx="9089400" cy="45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0"/>
          <p:cNvPicPr preferRelativeResize="0"/>
          <p:nvPr/>
        </p:nvPicPr>
        <p:blipFill rotWithShape="1">
          <a:blip r:embed="rId3">
            <a:alphaModFix/>
          </a:blip>
          <a:srcRect b="15009" l="12583" r="10173" t="16327"/>
          <a:stretch/>
        </p:blipFill>
        <p:spPr>
          <a:xfrm>
            <a:off x="4005500" y="915838"/>
            <a:ext cx="2012226" cy="13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450" y="939041"/>
            <a:ext cx="1940551" cy="129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 rotWithShape="1">
          <a:blip r:embed="rId5">
            <a:alphaModFix/>
          </a:blip>
          <a:srcRect b="14812" l="12430" r="10170" t="16326"/>
          <a:stretch/>
        </p:blipFill>
        <p:spPr>
          <a:xfrm>
            <a:off x="7014375" y="891315"/>
            <a:ext cx="2012226" cy="134278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27650" y="598224"/>
            <a:ext cx="1381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0"/>
          <p:cNvSpPr/>
          <p:nvPr/>
        </p:nvSpPr>
        <p:spPr>
          <a:xfrm>
            <a:off x="4321000" y="615775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Slic Segmentation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6821988" y="598225"/>
            <a:ext cx="2397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Felzenszwalb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Segmentation	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2" name="Google Shape;412;p60"/>
          <p:cNvGraphicFramePr/>
          <p:nvPr/>
        </p:nvGraphicFramePr>
        <p:xfrm>
          <a:off x="149015" y="2571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{2B44FEB4-31EF-4BA2-A936-F8CD865F117E}</a:tableStyleId>
              </a:tblPr>
              <a:tblGrid>
                <a:gridCol w="1147425"/>
                <a:gridCol w="2397050"/>
                <a:gridCol w="2812575"/>
                <a:gridCol w="2520550"/>
              </a:tblGrid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Training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0.999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0.999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9900"/>
                          </a:solidFill>
                        </a:rPr>
                        <a:t>1.0</a:t>
                      </a:r>
                      <a:endParaRPr b="1"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Validation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0.988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9900"/>
                          </a:solidFill>
                        </a:rPr>
                        <a:t>0.991</a:t>
                      </a:r>
                      <a:endParaRPr b="1"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0.990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165725" y="61678"/>
            <a:ext cx="8520000" cy="4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Comparison on Testing Accuracy: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0" y="548425"/>
            <a:ext cx="9089400" cy="459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1"/>
          <p:cNvSpPr/>
          <p:nvPr/>
        </p:nvSpPr>
        <p:spPr>
          <a:xfrm>
            <a:off x="2707825" y="466375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 Test 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0" name="Google Shape;420;p61"/>
          <p:cNvGraphicFramePr/>
          <p:nvPr/>
        </p:nvGraphicFramePr>
        <p:xfrm>
          <a:off x="-13085" y="3979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{2B44FEB4-31EF-4BA2-A936-F8CD865F117E}</a:tableStyleId>
              </a:tblPr>
              <a:tblGrid>
                <a:gridCol w="1147425"/>
                <a:gridCol w="2397050"/>
                <a:gridCol w="2812575"/>
                <a:gridCol w="2520550"/>
              </a:tblGrid>
              <a:tr h="52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Accuracy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9900"/>
                          </a:solidFill>
                        </a:rPr>
                        <a:t>0.312</a:t>
                      </a:r>
                      <a:endParaRPr b="1"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0.281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0.304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IOU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0.533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0.530</a:t>
                      </a:r>
                      <a:endParaRPr b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9900"/>
                          </a:solidFill>
                        </a:rPr>
                        <a:t>0.607</a:t>
                      </a:r>
                      <a:endParaRPr b="1"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1" name="Google Shape;4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520" y="827451"/>
            <a:ext cx="1889489" cy="12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400" y="849500"/>
            <a:ext cx="1889475" cy="126097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/>
          <p:nvPr/>
        </p:nvSpPr>
        <p:spPr>
          <a:xfrm>
            <a:off x="4718238" y="466375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Masked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Test 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1"/>
          <p:cNvSpPr/>
          <p:nvPr/>
        </p:nvSpPr>
        <p:spPr>
          <a:xfrm>
            <a:off x="3947175" y="2206988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Slic Segmentation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1"/>
          <p:cNvSpPr/>
          <p:nvPr/>
        </p:nvSpPr>
        <p:spPr>
          <a:xfrm>
            <a:off x="6531875" y="2213475"/>
            <a:ext cx="2154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Felzenszwalb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Segmentation	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720" y="2501288"/>
            <a:ext cx="2109047" cy="1407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1"/>
          <p:cNvSpPr/>
          <p:nvPr/>
        </p:nvSpPr>
        <p:spPr>
          <a:xfrm>
            <a:off x="1421625" y="2213475"/>
            <a:ext cx="17883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Original Segmentation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575" y="2506575"/>
            <a:ext cx="2024387" cy="135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1870" y="2478324"/>
            <a:ext cx="2109052" cy="14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/>
        </p:nvSpPr>
        <p:spPr>
          <a:xfrm>
            <a:off x="311760" y="12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Results without ML: MNIST Gray Image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 txBox="1"/>
          <p:nvPr/>
        </p:nvSpPr>
        <p:spPr>
          <a:xfrm>
            <a:off x="311760" y="835560"/>
            <a:ext cx="8520120" cy="43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62"/>
          <p:cNvPicPr preferRelativeResize="0"/>
          <p:nvPr/>
        </p:nvPicPr>
        <p:blipFill rotWithShape="1">
          <a:blip r:embed="rId3">
            <a:alphaModFix/>
          </a:blip>
          <a:srcRect b="7397" l="12609" r="10393" t="4985"/>
          <a:stretch/>
        </p:blipFill>
        <p:spPr>
          <a:xfrm>
            <a:off x="468360" y="759240"/>
            <a:ext cx="8125200" cy="4307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2"/>
          <p:cNvSpPr/>
          <p:nvPr/>
        </p:nvSpPr>
        <p:spPr>
          <a:xfrm>
            <a:off x="5826600" y="3293280"/>
            <a:ext cx="2670120" cy="16837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Evaluation: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IOU(0) = 0.9754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IOU(255) =0.920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 segments=19,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Compactness= 1.0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/>
        </p:nvSpPr>
        <p:spPr>
          <a:xfrm>
            <a:off x="311760" y="1414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Results: RGB Image </a:t>
            </a:r>
            <a:br>
              <a:rPr lang="en" sz="1800"/>
            </a:b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Labeling: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080" y="1152360"/>
            <a:ext cx="7761240" cy="376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/>
        </p:nvSpPr>
        <p:spPr>
          <a:xfrm>
            <a:off x="311760" y="12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Results </a:t>
            </a:r>
            <a:r>
              <a:rPr lang="en" sz="2800">
                <a:solidFill>
                  <a:schemeClr val="lt1"/>
                </a:solidFill>
              </a:rPr>
              <a:t>without ML</a:t>
            </a: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RGB Image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4"/>
          <p:cNvSpPr txBox="1"/>
          <p:nvPr/>
        </p:nvSpPr>
        <p:spPr>
          <a:xfrm>
            <a:off x="311760" y="835560"/>
            <a:ext cx="8520120" cy="43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64"/>
          <p:cNvPicPr preferRelativeResize="0"/>
          <p:nvPr/>
        </p:nvPicPr>
        <p:blipFill rotWithShape="1">
          <a:blip r:embed="rId3">
            <a:alphaModFix/>
          </a:blip>
          <a:srcRect b="8375" l="9148" r="6820" t="6139"/>
          <a:stretch/>
        </p:blipFill>
        <p:spPr>
          <a:xfrm>
            <a:off x="396000" y="759240"/>
            <a:ext cx="8436240" cy="43077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4"/>
          <p:cNvSpPr/>
          <p:nvPr/>
        </p:nvSpPr>
        <p:spPr>
          <a:xfrm>
            <a:off x="6055200" y="3141000"/>
            <a:ext cx="2670120" cy="18115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Evaluation: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IOU(0) = 0.446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IOU(255) = 0.233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 segments=512,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Compactness= 5.0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Sigma = 5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/>
        </p:nvSpPr>
        <p:spPr>
          <a:xfrm>
            <a:off x="311760" y="12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Felzenszwalb</a:t>
            </a: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Graph Segmentation Results: RGB Image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5"/>
          <p:cNvSpPr txBox="1"/>
          <p:nvPr/>
        </p:nvSpPr>
        <p:spPr>
          <a:xfrm>
            <a:off x="311760" y="835560"/>
            <a:ext cx="8520120" cy="4307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5"/>
          <p:cNvSpPr/>
          <p:nvPr/>
        </p:nvSpPr>
        <p:spPr>
          <a:xfrm>
            <a:off x="5995080" y="3004920"/>
            <a:ext cx="2670120" cy="18115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Evaluation: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IOU(0) = 0.4463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IOU(255) = 0.2239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30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Compactness= N.A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65"/>
          <p:cNvPicPr preferRelativeResize="0"/>
          <p:nvPr/>
        </p:nvPicPr>
        <p:blipFill rotWithShape="1">
          <a:blip r:embed="rId3">
            <a:alphaModFix/>
          </a:blip>
          <a:srcRect b="8822" l="9296" r="7904" t="7860"/>
          <a:stretch/>
        </p:blipFill>
        <p:spPr>
          <a:xfrm>
            <a:off x="469080" y="771480"/>
            <a:ext cx="8363160" cy="42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5"/>
          <p:cNvSpPr/>
          <p:nvPr/>
        </p:nvSpPr>
        <p:spPr>
          <a:xfrm>
            <a:off x="6086880" y="2935800"/>
            <a:ext cx="2670120" cy="18115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Evaluation: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IOU(0) = </a:t>
            </a:r>
            <a:r>
              <a:rPr b="1" lang="en" sz="1400" strike="noStrike">
                <a:solidFill>
                  <a:srgbClr val="274E13"/>
                </a:solidFill>
              </a:rPr>
              <a:t>0.4820</a:t>
            </a:r>
            <a:endParaRPr b="1" sz="1400" strike="noStrike">
              <a:solidFill>
                <a:srgbClr val="274E1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IOU(255) = </a:t>
            </a:r>
            <a:r>
              <a:rPr b="1" lang="en" sz="1400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0.3296</a:t>
            </a:r>
            <a:endParaRPr b="0" sz="1400" strike="noStrike">
              <a:solidFill>
                <a:srgbClr val="274E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N.A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Compactness= N.A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/>
        </p:nvSpPr>
        <p:spPr>
          <a:xfrm>
            <a:off x="311760" y="1999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br>
              <a:rPr lang="en" sz="1800"/>
            </a:b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Computational and Memory Efficiency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7"/>
          <p:cNvSpPr txBox="1"/>
          <p:nvPr/>
        </p:nvSpPr>
        <p:spPr>
          <a:xfrm>
            <a:off x="311760" y="228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Computational and Memory Efficiency</a:t>
            </a:r>
            <a:br>
              <a:rPr lang="en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7"/>
          <p:cNvSpPr txBox="1"/>
          <p:nvPr/>
        </p:nvSpPr>
        <p:spPr>
          <a:xfrm>
            <a:off x="0" y="895680"/>
            <a:ext cx="4510800" cy="41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5560"/>
            <a:ext cx="4327560" cy="32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7"/>
          <p:cNvSpPr/>
          <p:nvPr/>
        </p:nvSpPr>
        <p:spPr>
          <a:xfrm>
            <a:off x="6256800" y="1472040"/>
            <a:ext cx="54612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K=256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3640" y="1105560"/>
            <a:ext cx="3558240" cy="32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7"/>
          <p:cNvSpPr/>
          <p:nvPr/>
        </p:nvSpPr>
        <p:spPr>
          <a:xfrm>
            <a:off x="151920" y="4537440"/>
            <a:ext cx="4126680" cy="4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Results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7"/>
          <p:cNvSpPr/>
          <p:nvPr/>
        </p:nvSpPr>
        <p:spPr>
          <a:xfrm>
            <a:off x="5353560" y="4537440"/>
            <a:ext cx="3558240" cy="484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given in the paper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311760" y="140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1"/>
          <p:cNvSpPr txBox="1"/>
          <p:nvPr/>
        </p:nvSpPr>
        <p:spPr>
          <a:xfrm>
            <a:off x="311760" y="812880"/>
            <a:ext cx="8520120" cy="410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To introduce a new superpixel algorithm, simple linear iterative clustering (SLIC), which adapts a k-means clustering approach to efficiently generate superpixels.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To compare SLIC with the state-of-the-art superpixel algorithms </a:t>
            </a:r>
            <a:r>
              <a:rPr lang="en" sz="1800">
                <a:solidFill>
                  <a:srgbClr val="FF9900"/>
                </a:solidFill>
              </a:rPr>
              <a:t>the paper has discussed the following parameters:</a:t>
            </a:r>
            <a:endParaRPr sz="1800">
              <a:solidFill>
                <a:srgbClr val="FF99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FF9900"/>
                </a:solidFill>
              </a:rPr>
              <a:t>A</a:t>
            </a: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bility to adhere to image boundaries, 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speed, 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memory efficiency, </a:t>
            </a:r>
            <a:endParaRPr sz="1800">
              <a:solidFill>
                <a:srgbClr val="FF9900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segmentation performance.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/>
        </p:nvSpPr>
        <p:spPr>
          <a:xfrm>
            <a:off x="311760" y="1274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Possible Limitation of SLIC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311760" y="851040"/>
            <a:ext cx="8520120" cy="4190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66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b="0" lang="en" sz="1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 uses fixed search region of 2SX2S to reduce computation complexity, but what about the boundary pixels.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b="1" lang="en" sz="1500">
                <a:solidFill>
                  <a:srgbClr val="FFFFFF"/>
                </a:solidFill>
              </a:rPr>
              <a:t>Solution: </a:t>
            </a:r>
            <a:r>
              <a:rPr lang="en" sz="1500">
                <a:solidFill>
                  <a:srgbClr val="FFFFFF"/>
                </a:solidFill>
              </a:rPr>
              <a:t>Region growing segmentation algorithm</a:t>
            </a:r>
            <a:endParaRPr sz="1500">
              <a:solidFill>
                <a:srgbClr val="FFFFFF"/>
              </a:solidFill>
            </a:endParaRPr>
          </a:p>
          <a:p>
            <a:pPr indent="-323669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b="0" lang="en" sz="15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assignment and update steps are performed separately which can lead to low convergence rate because separately performing the assignment step and the update step also leads to a delayed feedback of pixel label change.</a:t>
            </a:r>
            <a:endParaRPr b="0" sz="15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" sz="1500">
                <a:solidFill>
                  <a:schemeClr val="lt1"/>
                </a:solidFill>
              </a:rPr>
              <a:t>Solution: </a:t>
            </a:r>
            <a:r>
              <a:rPr lang="en" sz="1500">
                <a:solidFill>
                  <a:schemeClr val="lt1"/>
                </a:solidFill>
              </a:rPr>
              <a:t>Dynamic seeding/assigning the labels as it gets updated.</a:t>
            </a:r>
            <a:endParaRPr sz="1500">
              <a:solidFill>
                <a:srgbClr val="FFFFFF"/>
              </a:solidFill>
            </a:endParaRPr>
          </a:p>
          <a:p>
            <a:pPr indent="-323669" lvl="0" marL="457200" marR="0" rtl="0" algn="l">
              <a:lnSpc>
                <a:spcPct val="115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Hard Clustering which means each pixel belongs to either one of the clusters.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b="1" lang="en" sz="1500">
                <a:solidFill>
                  <a:schemeClr val="lt1"/>
                </a:solidFill>
              </a:rPr>
              <a:t>Solution: </a:t>
            </a:r>
            <a:r>
              <a:rPr lang="en" sz="1500">
                <a:solidFill>
                  <a:schemeClr val="lt1"/>
                </a:solidFill>
              </a:rPr>
              <a:t>Soft clustering algorithms such as GMM.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484" name="Google Shape;48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424" y="3663950"/>
            <a:ext cx="3251775" cy="13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/>
          <p:nvPr/>
        </p:nvSpPr>
        <p:spPr>
          <a:xfrm>
            <a:off x="311760" y="1274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Implementation </a:t>
            </a: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Possible Solutions of SLIC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50" y="851050"/>
            <a:ext cx="9144000" cy="4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</a:pPr>
            <a:r>
              <a:rPr lang="en">
                <a:solidFill>
                  <a:srgbClr val="FFFFFF"/>
                </a:solidFill>
              </a:rPr>
              <a:t>Probabilistic clustering algorithms or soft clustering techniques in which each pixel is belongs to every cluster with a certain probability. In this way the </a:t>
            </a:r>
            <a:r>
              <a:rPr lang="en">
                <a:solidFill>
                  <a:srgbClr val="FFFFFF"/>
                </a:solidFill>
              </a:rPr>
              <a:t>clustering</a:t>
            </a:r>
            <a:r>
              <a:rPr lang="en">
                <a:solidFill>
                  <a:srgbClr val="FFFFFF"/>
                </a:solidFill>
              </a:rPr>
              <a:t> updates are done by expectation maximization algorithm.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Solution: Gaussian Mixture Model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Implementation: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595" y="2435126"/>
            <a:ext cx="1974149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625" y="2435125"/>
            <a:ext cx="1889475" cy="126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5" y="2435126"/>
            <a:ext cx="1889489" cy="12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9"/>
          <p:cNvSpPr txBox="1"/>
          <p:nvPr/>
        </p:nvSpPr>
        <p:spPr>
          <a:xfrm>
            <a:off x="4642250" y="4556700"/>
            <a:ext cx="1827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Accuracy - 0.243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IOU - 0.457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95" name="Google Shape;495;p69"/>
          <p:cNvSpPr txBox="1"/>
          <p:nvPr/>
        </p:nvSpPr>
        <p:spPr>
          <a:xfrm>
            <a:off x="4630400" y="3761600"/>
            <a:ext cx="1851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GMM Segmentation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(Without ML)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96" name="Google Shape;496;p69"/>
          <p:cNvSpPr/>
          <p:nvPr/>
        </p:nvSpPr>
        <p:spPr>
          <a:xfrm>
            <a:off x="233125" y="3752600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 Test 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9"/>
          <p:cNvSpPr/>
          <p:nvPr/>
        </p:nvSpPr>
        <p:spPr>
          <a:xfrm>
            <a:off x="2243538" y="3752600"/>
            <a:ext cx="1591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Masked</a:t>
            </a:r>
            <a:r>
              <a:rPr b="0" lang="en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Test Image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801" y="2435125"/>
            <a:ext cx="2056545" cy="13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9"/>
          <p:cNvSpPr txBox="1"/>
          <p:nvPr/>
        </p:nvSpPr>
        <p:spPr>
          <a:xfrm>
            <a:off x="6823425" y="3905050"/>
            <a:ext cx="1851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GMM Segmentation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(With ML)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00" name="Google Shape;500;p69"/>
          <p:cNvSpPr txBox="1"/>
          <p:nvPr/>
        </p:nvSpPr>
        <p:spPr>
          <a:xfrm>
            <a:off x="6949750" y="4556700"/>
            <a:ext cx="1827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Accuracy -</a:t>
            </a:r>
            <a:r>
              <a:rPr b="1" lang="en" sz="1200">
                <a:solidFill>
                  <a:srgbClr val="FF9900"/>
                </a:solidFill>
              </a:rPr>
              <a:t> 0.35</a:t>
            </a:r>
            <a:endParaRPr b="1" sz="12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IOU - </a:t>
            </a:r>
            <a:r>
              <a:rPr b="1" lang="en" sz="1200">
                <a:solidFill>
                  <a:srgbClr val="FF9900"/>
                </a:solidFill>
              </a:rPr>
              <a:t>0.64</a:t>
            </a:r>
            <a:endParaRPr b="1" sz="1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0"/>
          <p:cNvSpPr txBox="1"/>
          <p:nvPr/>
        </p:nvSpPr>
        <p:spPr>
          <a:xfrm>
            <a:off x="311760" y="952560"/>
            <a:ext cx="8520120" cy="407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b="0" lang="en" sz="4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311760" y="140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Superpixels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2"/>
          <p:cNvSpPr txBox="1"/>
          <p:nvPr/>
        </p:nvSpPr>
        <p:spPr>
          <a:xfrm>
            <a:off x="311760" y="712800"/>
            <a:ext cx="8520120" cy="44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superpixel can be defined as a group of pixels which have similar characteristics. It is generally color based segmentation. Superpixels can be very helpful in image segmentation.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880" y="1843200"/>
            <a:ext cx="7325280" cy="288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2"/>
          <p:cNvSpPr/>
          <p:nvPr/>
        </p:nvSpPr>
        <p:spPr>
          <a:xfrm>
            <a:off x="5366520" y="2273400"/>
            <a:ext cx="1071720" cy="2076120"/>
          </a:xfrm>
          <a:custGeom>
            <a:rect b="b" l="l" r="r" t="t"/>
            <a:pathLst>
              <a:path extrusionOk="0" h="83052" w="42877">
                <a:moveTo>
                  <a:pt x="2973" y="6576"/>
                </a:moveTo>
                <a:cubicBezTo>
                  <a:pt x="2334" y="4658"/>
                  <a:pt x="2202" y="1120"/>
                  <a:pt x="4163" y="630"/>
                </a:cubicBezTo>
                <a:cubicBezTo>
                  <a:pt x="8970" y="-572"/>
                  <a:pt x="14073" y="630"/>
                  <a:pt x="19028" y="630"/>
                </a:cubicBezTo>
                <a:cubicBezTo>
                  <a:pt x="23233" y="630"/>
                  <a:pt x="30187" y="-1575"/>
                  <a:pt x="31515" y="2414"/>
                </a:cubicBezTo>
                <a:cubicBezTo>
                  <a:pt x="33332" y="7871"/>
                  <a:pt x="32317" y="14079"/>
                  <a:pt x="30921" y="19658"/>
                </a:cubicBezTo>
                <a:cubicBezTo>
                  <a:pt x="30340" y="21981"/>
                  <a:pt x="27367" y="23876"/>
                  <a:pt x="27948" y="26199"/>
                </a:cubicBezTo>
                <a:cubicBezTo>
                  <a:pt x="28911" y="30049"/>
                  <a:pt x="36665" y="23223"/>
                  <a:pt x="39840" y="25604"/>
                </a:cubicBezTo>
                <a:cubicBezTo>
                  <a:pt x="45253" y="29663"/>
                  <a:pt x="41624" y="39056"/>
                  <a:pt x="41624" y="45822"/>
                </a:cubicBezTo>
                <a:cubicBezTo>
                  <a:pt x="41624" y="54149"/>
                  <a:pt x="42219" y="62469"/>
                  <a:pt x="42219" y="70796"/>
                </a:cubicBezTo>
                <a:cubicBezTo>
                  <a:pt x="42219" y="74257"/>
                  <a:pt x="43124" y="79809"/>
                  <a:pt x="39840" y="80904"/>
                </a:cubicBezTo>
                <a:cubicBezTo>
                  <a:pt x="32234" y="83439"/>
                  <a:pt x="18591" y="84942"/>
                  <a:pt x="16055" y="77337"/>
                </a:cubicBezTo>
                <a:cubicBezTo>
                  <a:pt x="14102" y="71481"/>
                  <a:pt x="16500" y="64929"/>
                  <a:pt x="17839" y="58903"/>
                </a:cubicBezTo>
                <a:cubicBezTo>
                  <a:pt x="19778" y="50177"/>
                  <a:pt x="18880" y="40626"/>
                  <a:pt x="16055" y="32145"/>
                </a:cubicBezTo>
                <a:cubicBezTo>
                  <a:pt x="14733" y="28178"/>
                  <a:pt x="4891" y="34922"/>
                  <a:pt x="3568" y="30956"/>
                </a:cubicBezTo>
                <a:cubicBezTo>
                  <a:pt x="1682" y="25303"/>
                  <a:pt x="4265" y="18770"/>
                  <a:pt x="2379" y="13117"/>
                </a:cubicBezTo>
                <a:cubicBezTo>
                  <a:pt x="1038" y="9098"/>
                  <a:pt x="0" y="4867"/>
                  <a:pt x="0" y="630"/>
                </a:cubicBezTo>
              </a:path>
            </a:pathLst>
          </a:cu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2"/>
          <p:cNvSpPr/>
          <p:nvPr/>
        </p:nvSpPr>
        <p:spPr>
          <a:xfrm flipH="1">
            <a:off x="6183360" y="1673280"/>
            <a:ext cx="1055160" cy="645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181" name="Google Shape;181;p42"/>
          <p:cNvSpPr/>
          <p:nvPr/>
        </p:nvSpPr>
        <p:spPr>
          <a:xfrm>
            <a:off x="6897600" y="1352880"/>
            <a:ext cx="1203840" cy="4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Superpixel 1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7922520" y="3066480"/>
            <a:ext cx="1320480" cy="4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Superpixel 2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(Rest of the image)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104040" y="796320"/>
            <a:ext cx="4977000" cy="4046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Advantages of Superpixels</a:t>
            </a:r>
            <a:endParaRPr sz="2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Computationally efficient.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Efficient Preprocessing step to many image segmentation algorithm.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Reduction in the number of hypothesis.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Some algorithms provide control over the amount of superpixels and their compactness or shape which helps in efficient/similar superpixel formation.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1400" y="966240"/>
            <a:ext cx="3941640" cy="3159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3"/>
          <p:cNvSpPr txBox="1"/>
          <p:nvPr/>
        </p:nvSpPr>
        <p:spPr>
          <a:xfrm>
            <a:off x="311760" y="140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Motivation:</a:t>
            </a:r>
            <a:endParaRPr sz="2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90" name="Google Shape;190;p43"/>
          <p:cNvSpPr/>
          <p:nvPr/>
        </p:nvSpPr>
        <p:spPr>
          <a:xfrm>
            <a:off x="5090040" y="4125960"/>
            <a:ext cx="3924360" cy="38592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SLIC Superpixels Compared to State-of-the-Art Superpixel Methods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Superpixel Methods: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4"/>
          <p:cNvSpPr txBox="1"/>
          <p:nvPr/>
        </p:nvSpPr>
        <p:spPr>
          <a:xfrm>
            <a:off x="95750" y="528600"/>
            <a:ext cx="8520000" cy="450030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/>
          <p:nvPr/>
        </p:nvSpPr>
        <p:spPr>
          <a:xfrm>
            <a:off x="5852520" y="1092960"/>
            <a:ext cx="2677320" cy="63684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Gradient Ascent Based Algorithms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/>
          <p:nvPr/>
        </p:nvSpPr>
        <p:spPr>
          <a:xfrm>
            <a:off x="258840" y="1032120"/>
            <a:ext cx="2824560" cy="63684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Based Algorithms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44"/>
          <p:cNvCxnSpPr/>
          <p:nvPr/>
        </p:nvCxnSpPr>
        <p:spPr>
          <a:xfrm>
            <a:off x="4572000" y="609600"/>
            <a:ext cx="2618700" cy="411000"/>
          </a:xfrm>
          <a:prstGeom prst="bentConnector3">
            <a:avLst>
              <a:gd fmla="val 99891" name="adj1"/>
            </a:avLst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44"/>
          <p:cNvCxnSpPr/>
          <p:nvPr/>
        </p:nvCxnSpPr>
        <p:spPr>
          <a:xfrm flipH="1" rot="5400000">
            <a:off x="1510890" y="796050"/>
            <a:ext cx="319500" cy="600"/>
          </a:xfrm>
          <a:prstGeom prst="bentConnector3">
            <a:avLst>
              <a:gd fmla="val 50000" name="adj1"/>
            </a:avLst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44"/>
          <p:cNvCxnSpPr/>
          <p:nvPr/>
        </p:nvCxnSpPr>
        <p:spPr>
          <a:xfrm flipH="1" rot="10800000">
            <a:off x="1651950" y="618200"/>
            <a:ext cx="2892900" cy="18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Superpixel Methods: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5"/>
          <p:cNvSpPr/>
          <p:nvPr/>
        </p:nvSpPr>
        <p:spPr>
          <a:xfrm>
            <a:off x="258840" y="955800"/>
            <a:ext cx="2824560" cy="63684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Based Algorithms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-185760" y="1648440"/>
            <a:ext cx="6510960" cy="2794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Treat each pixel as a node in a graph.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Adjacency Matrix- Edge weights between two nodes are proportional to the similarity between neighboring pixels.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b="0" lang="en" sz="18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Superpixels are created by minimizing a cost function defined over the graph.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5"/>
          <p:cNvPicPr preferRelativeResize="0"/>
          <p:nvPr/>
        </p:nvPicPr>
        <p:blipFill rotWithShape="1">
          <a:blip r:embed="rId3">
            <a:alphaModFix/>
          </a:blip>
          <a:srcRect b="0" l="61535" r="0" t="10770"/>
          <a:stretch/>
        </p:blipFill>
        <p:spPr>
          <a:xfrm>
            <a:off x="6094440" y="2593440"/>
            <a:ext cx="2824560" cy="222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5"/>
          <p:cNvPicPr preferRelativeResize="0"/>
          <p:nvPr/>
        </p:nvPicPr>
        <p:blipFill rotWithShape="1">
          <a:blip r:embed="rId3">
            <a:alphaModFix/>
          </a:blip>
          <a:srcRect b="4475" l="6939" r="44058" t="20261"/>
          <a:stretch/>
        </p:blipFill>
        <p:spPr>
          <a:xfrm>
            <a:off x="6094440" y="222840"/>
            <a:ext cx="2824560" cy="222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5"/>
          <p:cNvSpPr/>
          <p:nvPr/>
        </p:nvSpPr>
        <p:spPr>
          <a:xfrm>
            <a:off x="6094440" y="4638240"/>
            <a:ext cx="3091320" cy="6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1= if two nodes are connectected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0= Otherwise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4890960" y="955800"/>
            <a:ext cx="1218600" cy="35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Pixel/Node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5"/>
          <p:cNvSpPr/>
          <p:nvPr/>
        </p:nvSpPr>
        <p:spPr>
          <a:xfrm>
            <a:off x="5500080" y="1309680"/>
            <a:ext cx="787320" cy="414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14" name="Google Shape;214;p45"/>
          <p:cNvSpPr/>
          <p:nvPr/>
        </p:nvSpPr>
        <p:spPr>
          <a:xfrm flipH="1" rot="10800000">
            <a:off x="6496200" y="955800"/>
            <a:ext cx="995760" cy="435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215" name="Google Shape;215;p45"/>
          <p:cNvSpPr/>
          <p:nvPr/>
        </p:nvSpPr>
        <p:spPr>
          <a:xfrm>
            <a:off x="94320" y="4126680"/>
            <a:ext cx="1576440" cy="636840"/>
          </a:xfrm>
          <a:prstGeom prst="roundRect">
            <a:avLst>
              <a:gd fmla="val 50000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5400000" dist="1905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Normalized cuts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5"/>
          <p:cNvSpPr/>
          <p:nvPr/>
        </p:nvSpPr>
        <p:spPr>
          <a:xfrm>
            <a:off x="2030400" y="4126680"/>
            <a:ext cx="1576440" cy="636840"/>
          </a:xfrm>
          <a:prstGeom prst="roundRect">
            <a:avLst>
              <a:gd fmla="val 50000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 Based Segmentation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5"/>
          <p:cNvSpPr/>
          <p:nvPr/>
        </p:nvSpPr>
        <p:spPr>
          <a:xfrm>
            <a:off x="3966840" y="4126680"/>
            <a:ext cx="1576440" cy="636840"/>
          </a:xfrm>
          <a:prstGeom prst="roundRect">
            <a:avLst>
              <a:gd fmla="val 50000" name="adj"/>
            </a:avLst>
          </a:prstGeom>
          <a:solidFill>
            <a:srgbClr val="E0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Cut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5"/>
          <p:cNvSpPr/>
          <p:nvPr/>
        </p:nvSpPr>
        <p:spPr>
          <a:xfrm>
            <a:off x="0" y="3568680"/>
            <a:ext cx="1576440" cy="27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45"/>
          <p:cNvCxnSpPr/>
          <p:nvPr/>
        </p:nvCxnSpPr>
        <p:spPr>
          <a:xfrm flipH="1" rot="5400000">
            <a:off x="1510890" y="796050"/>
            <a:ext cx="319500" cy="600"/>
          </a:xfrm>
          <a:prstGeom prst="bentConnector3">
            <a:avLst>
              <a:gd fmla="val 50000" name="adj1"/>
            </a:avLst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45"/>
          <p:cNvCxnSpPr/>
          <p:nvPr/>
        </p:nvCxnSpPr>
        <p:spPr>
          <a:xfrm flipH="1" rot="10800000">
            <a:off x="1651950" y="618200"/>
            <a:ext cx="2892900" cy="18300"/>
          </a:xfrm>
          <a:prstGeom prst="straightConnector1">
            <a:avLst/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/>
        </p:nvSpPr>
        <p:spPr>
          <a:xfrm>
            <a:off x="0" y="0"/>
            <a:ext cx="8520120" cy="57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Superpixel Methods: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6"/>
          <p:cNvSpPr txBox="1"/>
          <p:nvPr/>
        </p:nvSpPr>
        <p:spPr>
          <a:xfrm>
            <a:off x="95760" y="649080"/>
            <a:ext cx="8520120" cy="4379760"/>
          </a:xfrm>
          <a:prstGeom prst="rect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6"/>
          <p:cNvSpPr/>
          <p:nvPr/>
        </p:nvSpPr>
        <p:spPr>
          <a:xfrm>
            <a:off x="5852520" y="1092960"/>
            <a:ext cx="2677320" cy="636840"/>
          </a:xfrm>
          <a:prstGeom prst="roundRect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Gradient Ascent Based Algorithms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46"/>
          <p:cNvCxnSpPr/>
          <p:nvPr/>
        </p:nvCxnSpPr>
        <p:spPr>
          <a:xfrm>
            <a:off x="4572000" y="685800"/>
            <a:ext cx="2618700" cy="411000"/>
          </a:xfrm>
          <a:prstGeom prst="bentConnector3">
            <a:avLst>
              <a:gd fmla="val 99891" name="adj1"/>
            </a:avLst>
          </a:prstGeom>
          <a:noFill/>
          <a:ln cap="flat" cmpd="sng" w="1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46"/>
          <p:cNvSpPr/>
          <p:nvPr/>
        </p:nvSpPr>
        <p:spPr>
          <a:xfrm>
            <a:off x="276840" y="1821960"/>
            <a:ext cx="8339400" cy="3206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Starting from a rough initial clustering of pixels, gradient ascent methods iteratively refine the clusters until some convergence criterion is met to form superpixels.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6"/>
          <p:cNvSpPr/>
          <p:nvPr/>
        </p:nvSpPr>
        <p:spPr>
          <a:xfrm>
            <a:off x="6383160" y="3979800"/>
            <a:ext cx="2031480" cy="825120"/>
          </a:xfrm>
          <a:prstGeom prst="roundRect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SLIC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6"/>
          <p:cNvSpPr/>
          <p:nvPr/>
        </p:nvSpPr>
        <p:spPr>
          <a:xfrm>
            <a:off x="276840" y="3012840"/>
            <a:ext cx="1935720" cy="82512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Quick Shift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6"/>
          <p:cNvSpPr/>
          <p:nvPr/>
        </p:nvSpPr>
        <p:spPr>
          <a:xfrm>
            <a:off x="366120" y="4028400"/>
            <a:ext cx="1935720" cy="72864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Turbopixel Method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3478320" y="2942280"/>
            <a:ext cx="1935720" cy="82512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Mean Shift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6"/>
          <p:cNvSpPr/>
          <p:nvPr/>
        </p:nvSpPr>
        <p:spPr>
          <a:xfrm>
            <a:off x="3478320" y="3979800"/>
            <a:ext cx="1935720" cy="82512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K- Means Clustering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6"/>
          <p:cNvSpPr/>
          <p:nvPr/>
        </p:nvSpPr>
        <p:spPr>
          <a:xfrm>
            <a:off x="6383160" y="3012840"/>
            <a:ext cx="1935720" cy="825120"/>
          </a:xfrm>
          <a:prstGeom prst="roundRect">
            <a:avLst>
              <a:gd fmla="val 50000" name="adj"/>
            </a:avLst>
          </a:prstGeom>
          <a:solidFill>
            <a:srgbClr val="6AA84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Watershed Segmentation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/>
        </p:nvSpPr>
        <p:spPr>
          <a:xfrm>
            <a:off x="311760" y="-88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500">
                <a:solidFill>
                  <a:srgbClr val="FFFFFF"/>
                </a:solidFill>
              </a:rPr>
              <a:t>Implementation of existing superpixel pixel algorithms</a:t>
            </a:r>
            <a:br>
              <a:rPr lang="en" sz="2500">
                <a:solidFill>
                  <a:srgbClr val="FFFFFF"/>
                </a:solidFill>
              </a:rPr>
            </a:br>
            <a:endParaRPr sz="3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1" name="Google Shape;241;p47"/>
          <p:cNvSpPr txBox="1"/>
          <p:nvPr/>
        </p:nvSpPr>
        <p:spPr>
          <a:xfrm>
            <a:off x="91080" y="599040"/>
            <a:ext cx="8932320" cy="4452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7"/>
          <p:cNvPicPr preferRelativeResize="0"/>
          <p:nvPr/>
        </p:nvPicPr>
        <p:blipFill rotWithShape="1">
          <a:blip r:embed="rId3">
            <a:alphaModFix/>
          </a:blip>
          <a:srcRect b="3479" l="0" r="0" t="-3479"/>
          <a:stretch/>
        </p:blipFill>
        <p:spPr>
          <a:xfrm>
            <a:off x="7561800" y="682920"/>
            <a:ext cx="1461960" cy="213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0840" y="742320"/>
            <a:ext cx="1461960" cy="207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920" y="743400"/>
            <a:ext cx="1381320" cy="20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4360" y="725400"/>
            <a:ext cx="1461960" cy="20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7"/>
          <p:cNvSpPr/>
          <p:nvPr/>
        </p:nvSpPr>
        <p:spPr>
          <a:xfrm>
            <a:off x="412920" y="280332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7"/>
          <p:cNvSpPr/>
          <p:nvPr/>
        </p:nvSpPr>
        <p:spPr>
          <a:xfrm>
            <a:off x="2165400" y="280332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Cut	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7"/>
          <p:cNvSpPr/>
          <p:nvPr/>
        </p:nvSpPr>
        <p:spPr>
          <a:xfrm>
            <a:off x="3994200" y="2803320"/>
            <a:ext cx="1381320" cy="572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 Segmentation	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/>
          <p:nvPr/>
        </p:nvSpPr>
        <p:spPr>
          <a:xfrm>
            <a:off x="5823000" y="280332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Graph Cut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7"/>
          <p:cNvSpPr/>
          <p:nvPr/>
        </p:nvSpPr>
        <p:spPr>
          <a:xfrm>
            <a:off x="7575480" y="2803320"/>
            <a:ext cx="1381320" cy="44244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SLIC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1" name="Google Shape;251;p47"/>
          <p:cNvGraphicFramePr/>
          <p:nvPr/>
        </p:nvGraphicFramePr>
        <p:xfrm>
          <a:off x="177840" y="3627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{2B44FEB4-31EF-4BA2-A936-F8CD865F117E}</a:tableStyleId>
              </a:tblPr>
              <a:tblGrid>
                <a:gridCol w="1769050"/>
                <a:gridCol w="1769050"/>
                <a:gridCol w="1769050"/>
                <a:gridCol w="1769050"/>
                <a:gridCol w="1769750"/>
              </a:tblGrid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 of superpixels control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Compactness Factor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2" name="Google Shape;25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3360" y="958320"/>
            <a:ext cx="2021040" cy="160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/>
        </p:nvSpPr>
        <p:spPr>
          <a:xfrm>
            <a:off x="757625" y="3176650"/>
            <a:ext cx="5256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